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12192000" cy="6858000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2048" autoAdjust="0"/>
  </p:normalViewPr>
  <p:slideViewPr>
    <p:cSldViewPr snapToGrid="0">
      <p:cViewPr varScale="1">
        <p:scale>
          <a:sx n="94" d="100"/>
          <a:sy n="94" d="100"/>
        </p:scale>
        <p:origin x="27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A38A47-07E6-432A-A0DA-4D50E1B50C18}" type="datetimeFigureOut">
              <a:rPr lang="en-GB" smtClean="0"/>
              <a:t>20/02/2018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6E8C3-65CD-4443-A8D3-1789AAB65C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8642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CB57A6-26F6-46B5-B9B3-66A6EF141EC9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616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BB5D7-9F77-4498-8BE6-493B5FDA4ABC}" type="datetime1">
              <a:rPr lang="en-GB" smtClean="0"/>
              <a:t>20/02/2018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Procurement Training: SBS Finance Team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C8DB0-586D-4AA9-9303-23B5BD2638A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3916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7940-F94C-4A9C-A28D-D8AC74FBCBE1}" type="datetime1">
              <a:rPr lang="en-GB" smtClean="0"/>
              <a:t>20/02/2018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Procurement Training: SBS Finance Team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C8DB0-586D-4AA9-9303-23B5BD2638A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364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3E31-C9C2-41C6-8388-B26F84F66B98}" type="datetime1">
              <a:rPr lang="en-GB" smtClean="0"/>
              <a:t>20/02/2018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Procurement Training: SBS Finance Team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C8DB0-586D-4AA9-9303-23B5BD2638A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6731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F141-C9D4-4B88-97C6-FAEBDBFD35DF}" type="datetime1">
              <a:rPr lang="en-GB" smtClean="0"/>
              <a:t>20/02/2018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Procurement Training: SBS Finance Team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C8DB0-586D-4AA9-9303-23B5BD2638A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476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6C44-C0F3-49E9-A078-FB059044F1D6}" type="datetime1">
              <a:rPr lang="en-GB" smtClean="0"/>
              <a:t>20/02/2018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Procurement Training: SBS Finance Team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C8DB0-586D-4AA9-9303-23B5BD2638A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226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A2261-1A18-44BF-B7BF-E9D29B2F88F3}" type="datetime1">
              <a:rPr lang="en-GB" smtClean="0"/>
              <a:t>20/02/2018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Procurement Training: SBS Finance Team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C8DB0-586D-4AA9-9303-23B5BD2638A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5360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644B-D82A-4267-8544-0AC5820E2550}" type="datetime1">
              <a:rPr lang="en-GB" smtClean="0"/>
              <a:t>20/02/2018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Procurement Training: SBS Finance Team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C8DB0-586D-4AA9-9303-23B5BD2638A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1687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475C-5C9D-4AF2-9E0D-C8064745D0D3}" type="datetime1">
              <a:rPr lang="en-GB" smtClean="0"/>
              <a:t>20/02/2018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Procurement Training: SBS Finance Team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C8DB0-586D-4AA9-9303-23B5BD2638A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4612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78563-B903-4299-996D-734FD4D98B97}" type="datetime1">
              <a:rPr lang="en-GB" smtClean="0"/>
              <a:t>20/02/2018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Procurement Training: SBS Finance Team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C8DB0-586D-4AA9-9303-23B5BD2638A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4774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6FE0-AAEA-4127-B0CF-5352F8DA3297}" type="datetime1">
              <a:rPr lang="en-GB" smtClean="0"/>
              <a:t>20/02/2018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Procurement Training: SBS Finance Team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C8DB0-586D-4AA9-9303-23B5BD2638A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4648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2C84-8DF4-4423-B7A5-333214B6FFC6}" type="datetime1">
              <a:rPr lang="en-GB" smtClean="0"/>
              <a:t>20/02/2018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Procurement Training: SBS Finance Team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C8DB0-586D-4AA9-9303-23B5BD2638A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7848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5D7D6-B682-407D-A228-92958C503D90}" type="datetime1">
              <a:rPr lang="en-GB" smtClean="0"/>
              <a:t>20/02/2018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Procurement Training: SBS Finance Team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C8DB0-586D-4AA9-9303-23B5BD2638A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648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.ac.uk/schools-departments/procurement/buying" TargetMode="External"/><Relationship Id="rId7" Type="http://schemas.openxmlformats.org/officeDocument/2006/relationships/hyperlink" Target="https://www.procurementjourney.sco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ed.ac.uk/procurement/policies-procedures/how-to-buy-guidance" TargetMode="External"/><Relationship Id="rId5" Type="http://schemas.openxmlformats.org/officeDocument/2006/relationships/hyperlink" Target="http://www.ed.ac.uk/procurement/about/contact-us" TargetMode="External"/><Relationship Id="rId4" Type="http://schemas.openxmlformats.org/officeDocument/2006/relationships/hyperlink" Target="http://www.ed.ac.uk/procurement/buy-at-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2034223" y="1306186"/>
            <a:ext cx="8749375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0850" indent="-2714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GB" altLang="en-US" sz="2400" u="sng" dirty="0">
              <a:latin typeface="Times" panose="02020603050405020304" pitchFamily="18" charset="0"/>
            </a:endParaRPr>
          </a:p>
          <a:p>
            <a:pPr>
              <a:spcBef>
                <a:spcPct val="50000"/>
              </a:spcBef>
              <a:buFont typeface="Times" panose="02020603050405020304" pitchFamily="18" charset="0"/>
              <a:buNone/>
            </a:pPr>
            <a:endParaRPr lang="en-GB" altLang="en-US" sz="2200" u="sng" dirty="0">
              <a:latin typeface="Times" panose="02020603050405020304" pitchFamily="18" charset="0"/>
            </a:endParaRPr>
          </a:p>
          <a:p>
            <a:pPr>
              <a:spcBef>
                <a:spcPct val="50000"/>
              </a:spcBef>
              <a:buFont typeface="Times" panose="02020603050405020304" pitchFamily="18" charset="0"/>
              <a:buNone/>
            </a:pPr>
            <a:endParaRPr lang="en-GB" altLang="en-US" sz="2200" u="sng" dirty="0">
              <a:latin typeface="Times" panose="02020603050405020304" pitchFamily="18" charset="0"/>
            </a:endParaRPr>
          </a:p>
          <a:p>
            <a:pPr>
              <a:spcBef>
                <a:spcPct val="50000"/>
              </a:spcBef>
              <a:buFont typeface="Times" panose="02020603050405020304" pitchFamily="18" charset="0"/>
              <a:buNone/>
            </a:pPr>
            <a:endParaRPr lang="en-GB" altLang="en-US" sz="2400" dirty="0">
              <a:latin typeface="Times" panose="02020603050405020304" pitchFamily="18" charset="0"/>
            </a:endParaRPr>
          </a:p>
          <a:p>
            <a:pPr>
              <a:spcBef>
                <a:spcPct val="50000"/>
              </a:spcBef>
              <a:buFontTx/>
              <a:buNone/>
            </a:pPr>
            <a:endParaRPr lang="en-GB" altLang="en-US" sz="2400" dirty="0">
              <a:latin typeface="Times" panose="02020603050405020304" pitchFamily="18" charset="0"/>
            </a:endParaRPr>
          </a:p>
        </p:txBody>
      </p:sp>
      <p:graphicFrame>
        <p:nvGraphicFramePr>
          <p:cNvPr id="3566" name="Group 4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584980"/>
              </p:ext>
            </p:extLst>
          </p:nvPr>
        </p:nvGraphicFramePr>
        <p:xfrm>
          <a:off x="3143251" y="620713"/>
          <a:ext cx="8354084" cy="4483849"/>
        </p:xfrm>
        <a:graphic>
          <a:graphicData uri="http://schemas.openxmlformats.org/drawingml/2006/table">
            <a:tbl>
              <a:tblPr/>
              <a:tblGrid>
                <a:gridCol w="1767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5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9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71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43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04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Value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Process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Procurement activity</a:t>
                      </a:r>
                      <a:endParaRPr kumimoji="0" lang="en-GB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Typical timescales</a:t>
                      </a:r>
                      <a:endParaRPr kumimoji="0" lang="en-GB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Professional advice required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62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Limited by your delegated approval level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Select a supplier </a:t>
                      </a:r>
                      <a:r>
                        <a:rPr kumimoji="0" lang="en-GB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*</a:t>
                      </a:r>
                      <a:r>
                        <a:rPr kumimoji="0" lang="en-GB" altLang="en-US" sz="105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Place a Purchase Order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*</a:t>
                      </a:r>
                      <a:r>
                        <a:rPr kumimoji="0" lang="en-GB" altLang="en-US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using </a:t>
                      </a:r>
                      <a:r>
                        <a:rPr kumimoji="0" lang="en-GB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SciQuest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e-Financials or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eIT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(Internal Services)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Approval by appropriate authorised signatory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</a:t>
                      </a:r>
                      <a:endParaRPr kumimoji="0" lang="en-GB" altLang="en-US" sz="12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5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Under  £1000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F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Procurement Journey Route 1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Retain evidence of value for money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(i.e. p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cs typeface="Arial" charset="0"/>
                        </a:rPr>
                        <a:t>rice comparison)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cs typeface="Arial" charset="0"/>
                        </a:rPr>
                        <a:t>Estimates 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cs typeface="Arial" charset="0"/>
                        </a:rPr>
                        <a:t>are acceptable</a:t>
                      </a:r>
                      <a:endParaRPr kumimoji="0" lang="en-GB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N/A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F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(but training and help available)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55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Between £1000 and £50,000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Obtain </a:t>
                      </a:r>
                      <a:r>
                        <a:rPr kumimoji="0" lang="en-GB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Quotes 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from </a:t>
                      </a:r>
                      <a:r>
                        <a:rPr kumimoji="0" lang="en-GB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at least 3 suppliers</a:t>
                      </a:r>
                      <a:endParaRPr kumimoji="0" lang="en-GB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cs typeface="Arial" charset="0"/>
                        </a:rPr>
                        <a:t>1 day – 4 weeks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9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Over £50,000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Procurement Journey Route 2 or Route 3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(if complex)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FULL TENDER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(Sealed Competitive Bids)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Requires the APPROVAL of a plan by Director of Procurement before commencing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cs typeface="Arial" charset="0"/>
                        </a:rPr>
                        <a:t>1-3 months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YES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711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Over £181,302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(goods / services)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Over </a:t>
                      </a:r>
                      <a:r>
                        <a:rPr kumimoji="0" lang="en-GB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£4,551,413 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(works)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cs typeface="Arial" charset="0"/>
                        </a:rPr>
                        <a:t>3-6 months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cs typeface="Arial" charset="0"/>
                        </a:rPr>
                        <a:t>(minimum timescale of 3 months applies)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YES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127" name="Text Box 207"/>
          <p:cNvSpPr txBox="1">
            <a:spLocks noChangeArrowheads="1"/>
          </p:cNvSpPr>
          <p:nvPr/>
        </p:nvSpPr>
        <p:spPr bwMode="auto">
          <a:xfrm>
            <a:off x="933152" y="1306186"/>
            <a:ext cx="2118319" cy="646331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763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98588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920875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443163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900363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357563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814763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271963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dirty="0"/>
              <a:t>1. Obtain from an internal department or buy from a contracted supplier *</a:t>
            </a:r>
            <a:r>
              <a:rPr lang="en-GB" altLang="en-US" sz="1200" baseline="30000" dirty="0"/>
              <a:t>1</a:t>
            </a:r>
          </a:p>
        </p:txBody>
      </p:sp>
      <p:sp>
        <p:nvSpPr>
          <p:cNvPr id="3128" name="Text Box 208"/>
          <p:cNvSpPr txBox="1">
            <a:spLocks noChangeArrowheads="1"/>
          </p:cNvSpPr>
          <p:nvPr/>
        </p:nvSpPr>
        <p:spPr bwMode="auto">
          <a:xfrm>
            <a:off x="2063751" y="44450"/>
            <a:ext cx="8353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/>
              <a:t>Procurement thresholds, typical timescales and actions</a:t>
            </a:r>
          </a:p>
        </p:txBody>
      </p:sp>
      <p:sp>
        <p:nvSpPr>
          <p:cNvPr id="3129" name="Text Box 228"/>
          <p:cNvSpPr txBox="1">
            <a:spLocks noChangeArrowheads="1"/>
          </p:cNvSpPr>
          <p:nvPr/>
        </p:nvSpPr>
        <p:spPr bwMode="auto">
          <a:xfrm>
            <a:off x="162560" y="5214723"/>
            <a:ext cx="11927839" cy="155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524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24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524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24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24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24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24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24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24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GB" altLang="en-US" sz="1000" b="1" dirty="0"/>
              <a:t>*</a:t>
            </a:r>
            <a:r>
              <a:rPr lang="en-GB" altLang="en-US" sz="1000" baseline="30000" dirty="0"/>
              <a:t>1</a:t>
            </a:r>
            <a:r>
              <a:rPr lang="en-GB" altLang="en-US" sz="1000" b="1" dirty="0"/>
              <a:t> </a:t>
            </a:r>
            <a:r>
              <a:rPr lang="en-GB" altLang="en-US" sz="1000" dirty="0"/>
              <a:t>Contracted suppliers: </a:t>
            </a:r>
            <a:r>
              <a:rPr lang="en-GB" altLang="en-US" sz="1000" dirty="0">
                <a:hlinkClick r:id="rId3"/>
              </a:rPr>
              <a:t>http://</a:t>
            </a:r>
            <a:r>
              <a:rPr lang="en-GB" altLang="en-US" sz="1000" dirty="0" smtClean="0">
                <a:hlinkClick r:id="rId3"/>
              </a:rPr>
              <a:t>www.ed.ac.uk/schools-departments/procurement/buying</a:t>
            </a:r>
            <a:r>
              <a:rPr lang="en-GB" altLang="en-US" sz="1000" dirty="0" smtClean="0"/>
              <a:t>  </a:t>
            </a:r>
            <a:r>
              <a:rPr lang="en-GB" altLang="en-US" sz="1000" dirty="0" err="1" smtClean="0"/>
              <a:t>Buy@Ed</a:t>
            </a:r>
            <a:r>
              <a:rPr lang="en-GB" altLang="en-US" sz="1000" dirty="0" smtClean="0"/>
              <a:t> (supplier/contract database): </a:t>
            </a:r>
            <a:r>
              <a:rPr lang="en-GB" altLang="en-US" sz="1000" dirty="0">
                <a:hlinkClick r:id="rId4"/>
              </a:rPr>
              <a:t>http://</a:t>
            </a:r>
            <a:r>
              <a:rPr lang="en-GB" altLang="en-US" sz="1000" dirty="0" smtClean="0">
                <a:hlinkClick r:id="rId4"/>
              </a:rPr>
              <a:t>www.ed.ac.uk/procurement/buy-at-ed</a:t>
            </a:r>
            <a:r>
              <a:rPr lang="en-GB" altLang="en-US" sz="1000" dirty="0" smtClean="0"/>
              <a:t> </a:t>
            </a:r>
            <a:endParaRPr lang="en-GB" altLang="en-US" sz="1000" dirty="0"/>
          </a:p>
          <a:p>
            <a:pPr>
              <a:spcBef>
                <a:spcPct val="50000"/>
              </a:spcBef>
              <a:buNone/>
            </a:pPr>
            <a:r>
              <a:rPr lang="en-GB" altLang="en-US" sz="1000" dirty="0"/>
              <a:t>*</a:t>
            </a:r>
            <a:r>
              <a:rPr lang="en-GB" altLang="en-US" sz="1000" baseline="30000" dirty="0"/>
              <a:t>2</a:t>
            </a:r>
            <a:r>
              <a:rPr lang="en-GB" altLang="en-US" sz="1000" dirty="0"/>
              <a:t> If buying from a framework agreement, a “mini tender” may be required. Check the contract details </a:t>
            </a:r>
            <a:r>
              <a:rPr lang="en-GB" altLang="en-US" sz="1000" dirty="0" smtClean="0"/>
              <a:t>on Buy@Ed or </a:t>
            </a:r>
            <a:r>
              <a:rPr lang="en-GB" altLang="en-US" sz="1000" dirty="0"/>
              <a:t>speak with procurement: </a:t>
            </a:r>
            <a:r>
              <a:rPr lang="en-GB" altLang="en-US" sz="1000" dirty="0">
                <a:hlinkClick r:id="rId5"/>
              </a:rPr>
              <a:t>http://</a:t>
            </a:r>
            <a:r>
              <a:rPr lang="en-GB" altLang="en-US" sz="1000" dirty="0" smtClean="0">
                <a:hlinkClick r:id="rId5"/>
              </a:rPr>
              <a:t>www.ed.ac.uk/procurement/about/contact-us</a:t>
            </a:r>
            <a:r>
              <a:rPr lang="en-GB" altLang="en-US" sz="1000" dirty="0" smtClean="0"/>
              <a:t> </a:t>
            </a:r>
            <a:endParaRPr lang="en-GB" altLang="en-US" sz="10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000" dirty="0"/>
              <a:t>*</a:t>
            </a:r>
            <a:r>
              <a:rPr lang="en-GB" altLang="en-US" sz="1000" baseline="30000" dirty="0"/>
              <a:t>3</a:t>
            </a:r>
            <a:r>
              <a:rPr lang="en-GB" altLang="en-US" sz="1000" dirty="0"/>
              <a:t> A Purchase Order should be placed no matter what process is undertaken</a:t>
            </a:r>
          </a:p>
          <a:p>
            <a:pPr>
              <a:spcBef>
                <a:spcPct val="50000"/>
              </a:spcBef>
              <a:buNone/>
            </a:pPr>
            <a:r>
              <a:rPr lang="en-GB" altLang="en-US" sz="1000" dirty="0"/>
              <a:t>*</a:t>
            </a:r>
            <a:r>
              <a:rPr lang="en-GB" altLang="en-US" sz="1000" baseline="30000" dirty="0"/>
              <a:t>4</a:t>
            </a:r>
            <a:r>
              <a:rPr lang="en-GB" altLang="en-US" sz="1000" dirty="0"/>
              <a:t> </a:t>
            </a:r>
            <a:r>
              <a:rPr lang="en-GB" altLang="en-US" sz="1000" dirty="0" smtClean="0"/>
              <a:t>If not available via current contract, obtain 3 quotes prior to purchase. See How to Buy guidance for procedures on </a:t>
            </a:r>
            <a:r>
              <a:rPr lang="en-GB" altLang="en-US" sz="1000" dirty="0"/>
              <a:t>obtaining quotes: </a:t>
            </a:r>
            <a:r>
              <a:rPr lang="en-GB" altLang="en-US" sz="1000" dirty="0">
                <a:hlinkClick r:id="rId6"/>
              </a:rPr>
              <a:t>http://</a:t>
            </a:r>
            <a:r>
              <a:rPr lang="en-GB" altLang="en-US" sz="1000" dirty="0" smtClean="0">
                <a:hlinkClick r:id="rId6"/>
              </a:rPr>
              <a:t>www.ed.ac.uk/procurement/policies-procedures/how-to-buy-guidance</a:t>
            </a:r>
            <a:r>
              <a:rPr lang="en-GB" altLang="en-US" sz="1000" dirty="0" smtClean="0"/>
              <a:t> </a:t>
            </a:r>
          </a:p>
          <a:p>
            <a:pPr>
              <a:spcBef>
                <a:spcPct val="50000"/>
              </a:spcBef>
              <a:buNone/>
            </a:pPr>
            <a:r>
              <a:rPr lang="en-GB" altLang="en-US" sz="800" dirty="0" smtClean="0"/>
              <a:t>*5</a:t>
            </a:r>
            <a:r>
              <a:rPr lang="en-GB" altLang="en-US" sz="1000" dirty="0" smtClean="0"/>
              <a:t> </a:t>
            </a:r>
            <a:r>
              <a:rPr lang="en-GB" sz="1000" dirty="0" smtClean="0"/>
              <a:t>If £50,000 or above, </a:t>
            </a:r>
            <a:r>
              <a:rPr lang="en-GB" sz="1000" dirty="0"/>
              <a:t>you must contact the Procurement Office before </a:t>
            </a:r>
            <a:r>
              <a:rPr lang="en-GB" sz="1000" dirty="0" smtClean="0"/>
              <a:t>proceeding.  Will require competitive tender process aligned with the Scottish </a:t>
            </a:r>
            <a:r>
              <a:rPr lang="en-GB" sz="1000" dirty="0"/>
              <a:t>Procurement Journey: </a:t>
            </a:r>
            <a:r>
              <a:rPr lang="en-GB" sz="1000" dirty="0">
                <a:hlinkClick r:id="rId7"/>
              </a:rPr>
              <a:t>https://www.procurementjourney.scot</a:t>
            </a:r>
            <a:r>
              <a:rPr lang="en-GB" sz="1000" dirty="0" smtClean="0">
                <a:hlinkClick r:id="rId7"/>
              </a:rPr>
              <a:t>/</a:t>
            </a:r>
            <a:r>
              <a:rPr lang="en-GB" sz="1000" dirty="0" smtClean="0"/>
              <a:t>  </a:t>
            </a:r>
            <a:endParaRPr lang="en-GB" sz="1000" dirty="0"/>
          </a:p>
          <a:p>
            <a:pPr>
              <a:spcBef>
                <a:spcPct val="50000"/>
              </a:spcBef>
              <a:buNone/>
            </a:pPr>
            <a:r>
              <a:rPr lang="en-GB" altLang="en-US" sz="1000" dirty="0" smtClean="0"/>
              <a:t>Please Note: A </a:t>
            </a:r>
            <a:r>
              <a:rPr lang="en-GB" altLang="en-US" sz="1000" b="1" u="sng" dirty="0"/>
              <a:t>Quote</a:t>
            </a:r>
            <a:r>
              <a:rPr lang="en-GB" altLang="en-US" sz="1000" dirty="0"/>
              <a:t> is an official price for goods, services, or works given by a supplier based on a clearly defined requirement. Buyers can hold suppliers to prices and terms given in quotes for the period for which they are valid. </a:t>
            </a:r>
            <a:r>
              <a:rPr lang="en-GB" altLang="en-US" sz="1000" b="1" u="sng" dirty="0"/>
              <a:t>Estimates</a:t>
            </a:r>
            <a:r>
              <a:rPr lang="en-GB" altLang="en-US" sz="1000" dirty="0"/>
              <a:t> from suppliers provide an approximate costing only. Suppliers are not obligated to honour prices and terms given as estimates.</a:t>
            </a:r>
          </a:p>
        </p:txBody>
      </p:sp>
      <p:sp>
        <p:nvSpPr>
          <p:cNvPr id="3130" name="Text Box 395"/>
          <p:cNvSpPr txBox="1">
            <a:spLocks noChangeArrowheads="1"/>
          </p:cNvSpPr>
          <p:nvPr/>
        </p:nvSpPr>
        <p:spPr bwMode="auto">
          <a:xfrm>
            <a:off x="1194916" y="2484507"/>
            <a:ext cx="1795514" cy="461665"/>
          </a:xfrm>
          <a:prstGeom prst="rect">
            <a:avLst/>
          </a:prstGeom>
          <a:solidFill>
            <a:srgbClr val="FFFF9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763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98588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920875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443163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900363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357563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814763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271963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GB" altLang="en-US" sz="1200" dirty="0"/>
              <a:t>2. Obtain quotes (below £50,000</a:t>
            </a:r>
            <a:r>
              <a:rPr lang="en-GB" altLang="en-US" sz="1200" dirty="0" smtClean="0"/>
              <a:t>) *</a:t>
            </a:r>
            <a:r>
              <a:rPr lang="en-GB" altLang="en-US" sz="1200" baseline="30000" dirty="0"/>
              <a:t>4</a:t>
            </a:r>
            <a:endParaRPr lang="en-GB" altLang="en-US" sz="1200" dirty="0"/>
          </a:p>
        </p:txBody>
      </p:sp>
      <p:sp>
        <p:nvSpPr>
          <p:cNvPr id="3131" name="Text Box 396"/>
          <p:cNvSpPr txBox="1">
            <a:spLocks noChangeArrowheads="1"/>
          </p:cNvSpPr>
          <p:nvPr/>
        </p:nvSpPr>
        <p:spPr bwMode="auto">
          <a:xfrm>
            <a:off x="1354485" y="3757282"/>
            <a:ext cx="1476375" cy="646331"/>
          </a:xfrm>
          <a:prstGeom prst="rect">
            <a:avLst/>
          </a:prstGeom>
          <a:solidFill>
            <a:srgbClr val="FF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763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98588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920875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443163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900363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357563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814763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271963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GB" altLang="en-US" sz="1200" dirty="0"/>
              <a:t>3. Do a plan / tender (above £50,000</a:t>
            </a:r>
            <a:r>
              <a:rPr lang="en-GB" altLang="en-US" sz="1200" dirty="0" smtClean="0"/>
              <a:t>) </a:t>
            </a:r>
            <a:r>
              <a:rPr lang="en-GB" altLang="en-US" sz="800" dirty="0">
                <a:latin typeface="Arial" charset="0"/>
                <a:cs typeface="Arial" charset="0"/>
              </a:rPr>
              <a:t>*5 </a:t>
            </a:r>
            <a:endParaRPr lang="en-GB" altLang="en-US" sz="800" dirty="0"/>
          </a:p>
        </p:txBody>
      </p:sp>
      <p:sp>
        <p:nvSpPr>
          <p:cNvPr id="3132" name="Text Box 397"/>
          <p:cNvSpPr txBox="1">
            <a:spLocks noChangeArrowheads="1"/>
          </p:cNvSpPr>
          <p:nvPr/>
        </p:nvSpPr>
        <p:spPr bwMode="auto">
          <a:xfrm>
            <a:off x="1524001" y="411163"/>
            <a:ext cx="16922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763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98588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920875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443163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900363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357563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814763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271963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>
                <a:solidFill>
                  <a:schemeClr val="tx2"/>
                </a:solidFill>
              </a:rPr>
              <a:t>3 simple steps to buying stuff</a:t>
            </a:r>
            <a:endParaRPr lang="en-GB" altLang="en-US" sz="1800" dirty="0"/>
          </a:p>
        </p:txBody>
      </p:sp>
      <p:sp>
        <p:nvSpPr>
          <p:cNvPr id="3133" name="Line 456"/>
          <p:cNvSpPr>
            <a:spLocks noChangeShapeType="1"/>
          </p:cNvSpPr>
          <p:nvPr/>
        </p:nvSpPr>
        <p:spPr bwMode="auto">
          <a:xfrm>
            <a:off x="2279650" y="981076"/>
            <a:ext cx="0" cy="3587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843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400</Words>
  <Application>Microsoft Office PowerPoint</Application>
  <PresentationFormat>Widescreen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</vt:lpstr>
      <vt:lpstr>Times New Roman</vt:lpstr>
      <vt:lpstr>Office Theme</vt:lpstr>
      <vt:lpstr>PowerPoint Presentation</vt:lpstr>
    </vt:vector>
  </TitlesOfParts>
  <Company>University of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Non-Competitive Action Training</dc:title>
  <dc:creator>PATERSON Jennifer</dc:creator>
  <cp:lastModifiedBy>HENDERSON Craig</cp:lastModifiedBy>
  <cp:revision>42</cp:revision>
  <cp:lastPrinted>2016-07-04T15:31:22Z</cp:lastPrinted>
  <dcterms:created xsi:type="dcterms:W3CDTF">2016-06-20T16:18:22Z</dcterms:created>
  <dcterms:modified xsi:type="dcterms:W3CDTF">2018-02-20T14:20:05Z</dcterms:modified>
</cp:coreProperties>
</file>